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1" r:id="rId25"/>
    <p:sldId id="282" r:id="rId26"/>
    <p:sldId id="277" r:id="rId27"/>
    <p:sldId id="278" r:id="rId28"/>
    <p:sldId id="279" r:id="rId29"/>
    <p:sldId id="280" r:id="rId30"/>
    <p:sldId id="258"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F85599-5D6C-4BF2-878A-348BD96D69D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85599-5D6C-4BF2-878A-348BD96D69D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85599-5D6C-4BF2-878A-348BD96D69D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71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97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27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48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98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42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3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7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85599-5D6C-4BF2-878A-348BD96D69D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179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202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483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03158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4948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4627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14460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07086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42198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9052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85599-5D6C-4BF2-878A-348BD96D69D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56425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03691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88462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07012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223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76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783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022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839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85599-5D6C-4BF2-878A-348BD96D69D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111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608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78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606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85599-5D6C-4BF2-878A-348BD96D69D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85599-5D6C-4BF2-878A-348BD96D69D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85599-5D6C-4BF2-878A-348BD96D69D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85599-5D6C-4BF2-878A-348BD96D69D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85599-5D6C-4BF2-878A-348BD96D69D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50E8A-A747-4379-BB50-4C10BC795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85599-5D6C-4BF2-878A-348BD96D69D8}"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50E8A-A747-4379-BB50-4C10BC795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173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24/05/2018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65231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3C3FF-6BA0-4CBB-B123-E5B931C71B41}" type="datetimeFigureOut">
              <a:rPr lang="en-US" smtClean="0">
                <a:solidFill>
                  <a:prstClr val="black">
                    <a:tint val="75000"/>
                  </a:prstClr>
                </a:solidFill>
              </a:rPr>
              <a:pPr/>
              <a:t>5/24/2018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3F53A-599F-4899-9BC8-D8E3564BEC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5494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3110"/>
            <a:ext cx="9144000" cy="689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35857" y="1295400"/>
            <a:ext cx="8755743" cy="2215991"/>
          </a:xfrm>
          <a:prstGeom prst="rect">
            <a:avLst/>
          </a:prstGeom>
          <a:solidFill>
            <a:schemeClr val="bg2">
              <a:lumMod val="90000"/>
              <a:alpha val="49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اَلْيَدُ الْعُلْيَا خَيْرٌ مِنَ الْيَدِ السُّفْلَى، وَابْدَأْ بِمَنْ تَعُوْلُ، وَخَيْرُ الصَّدَقَةِ عَنْ ظَهْرِ غِنًى، وَمَنْ يَسْتَعْفِفْ يُعِفَّهُ اللهُ، </a:t>
            </a:r>
            <a:endPar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يَسْتَغْنِ يُغْنِهِ اللهُ. </a:t>
            </a:r>
            <a:endParaRPr lang="ms-MY" sz="46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1"/>
          <p:cNvSpPr>
            <a:spLocks noChangeArrowheads="1"/>
          </p:cNvSpPr>
          <p:nvPr/>
        </p:nvSpPr>
        <p:spPr bwMode="auto">
          <a:xfrm>
            <a:off x="76200" y="3581400"/>
            <a:ext cx="8991600" cy="3046988"/>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“Tangan yang berada di atas lebih baik daripada tangan yang berada di bawah dan pemberian itu hendaklah </a:t>
            </a:r>
            <a:r>
              <a:rPr lang="ms-MY" sz="2400" i="1" dirty="0" err="1"/>
              <a:t>dimula</a:t>
            </a:r>
            <a:r>
              <a:rPr lang="ms-MY" sz="2400" i="1" dirty="0"/>
              <a:t> dengan orang yang berada di bawah </a:t>
            </a:r>
            <a:r>
              <a:rPr lang="ms-MY" sz="2400" i="1" dirty="0" err="1"/>
              <a:t>tanggunganmu</a:t>
            </a:r>
            <a:r>
              <a:rPr lang="ms-MY" sz="2400" i="1" dirty="0"/>
              <a:t>, dan sebaik-sebaik sedekah ialah yang lebih dari keperluan diri dan keluarga. Sesiapa yang </a:t>
            </a:r>
            <a:r>
              <a:rPr lang="ms-MY" sz="2400" i="1" dirty="0" err="1"/>
              <a:t>memeliharakan</a:t>
            </a:r>
            <a:r>
              <a:rPr lang="ms-MY" sz="2400" i="1" dirty="0"/>
              <a:t> dirinya daripada meminta, maka Allah akan </a:t>
            </a:r>
            <a:r>
              <a:rPr lang="ms-MY" sz="2400" i="1" dirty="0" err="1"/>
              <a:t>memeliharakan</a:t>
            </a:r>
            <a:r>
              <a:rPr lang="ms-MY" sz="2400" i="1" dirty="0"/>
              <a:t> air mukanya (dengan memberi rezeki kepadanya) dan sesiapa yang merasa cukup, maka Allah akan memberikan kecukupan kepadanya.” </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98661" y="228600"/>
            <a:ext cx="3932038" cy="553998"/>
          </a:xfrm>
          <a:prstGeom prst="rect">
            <a:avLst/>
          </a:prstGeom>
        </p:spPr>
        <p:txBody>
          <a:bodyPr wrap="none">
            <a:spAutoFit/>
          </a:bodyPr>
          <a:lstStyle/>
          <a:p>
            <a:pPr algn="ctr" fontAlgn="auto">
              <a:spcBef>
                <a:spcPts val="0"/>
              </a:spcBef>
              <a:spcAft>
                <a:spcPts val="0"/>
              </a:spcAft>
              <a:defRPr/>
            </a:pP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3048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Segera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Bersedekah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09600" y="1940768"/>
            <a:ext cx="7922342" cy="1071736"/>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Perlu</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dilakukan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sementara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peluang</a:t>
            </a:r>
            <a:endParaRPr lang="ms-MY"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905000" y="3850704"/>
            <a:ext cx="2590800" cy="1071736"/>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ketika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hampir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mati</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4343400" y="4460304"/>
            <a:ext cx="3350342" cy="1071736"/>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Sedekah.</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Oval 6"/>
          <p:cNvSpPr/>
          <p:nvPr/>
        </p:nvSpPr>
        <p:spPr>
          <a:xfrm>
            <a:off x="1704109" y="4003103"/>
            <a:ext cx="609600" cy="658091"/>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600" b="1"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rPr>
              <a:t>X</a:t>
            </a:r>
            <a:endParaRPr lang="en-MY" sz="6600" b="1" dirty="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16904" y="228600"/>
            <a:ext cx="884758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Pembahagian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045760" y="1393501"/>
            <a:ext cx="1383240" cy="588576"/>
          </a:xfrm>
          <a:prstGeom prst="roundRect">
            <a:avLst>
              <a:gd name="adj" fmla="val 0"/>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wajib</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086404" y="2224963"/>
            <a:ext cx="1683430" cy="762000"/>
          </a:xfrm>
          <a:prstGeom prst="roundRect">
            <a:avLst>
              <a:gd name="adj" fmla="val 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Zakat Fitrah</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5472607" y="1405043"/>
            <a:ext cx="1562099" cy="588576"/>
          </a:xfrm>
          <a:prstGeom prst="roundRect">
            <a:avLst>
              <a:gd name="adj" fmla="val 0"/>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sunat</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1066800" y="3171072"/>
            <a:ext cx="1608955" cy="762000"/>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i-FI"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Zakat Harta</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a:xfrm>
            <a:off x="1086404" y="4053158"/>
            <a:ext cx="6640803" cy="920440"/>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Dibayar pada amil yang bertauliah atau kaunter zakat MAIDAM</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ight Arrow 8"/>
          <p:cNvSpPr/>
          <p:nvPr/>
        </p:nvSpPr>
        <p:spPr>
          <a:xfrm>
            <a:off x="746071" y="3234143"/>
            <a:ext cx="586680" cy="635858"/>
          </a:xfrm>
          <a:prstGeom prst="rightArrow">
            <a:avLst/>
          </a:prstGeom>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2</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a:off x="746071" y="2297828"/>
            <a:ext cx="527116" cy="635858"/>
          </a:xfrm>
          <a:prstGeom prst="rightArrow">
            <a:avLst/>
          </a:prstGeom>
          <a:ln/>
          <a:effectLst>
            <a:glow rad="101600">
              <a:schemeClr val="tx1">
                <a:alpha val="6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1</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ounded Rectangle 10"/>
          <p:cNvSpPr/>
          <p:nvPr/>
        </p:nvSpPr>
        <p:spPr>
          <a:xfrm>
            <a:off x="2879990" y="2382572"/>
            <a:ext cx="4295801" cy="604391"/>
          </a:xfrm>
          <a:prstGeom prst="roundRect">
            <a:avLst>
              <a:gd name="adj" fmla="val 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i-FI"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Ramadhan :  Nilai RM 7</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2" name="Rounded Rectangle 11"/>
          <p:cNvSpPr/>
          <p:nvPr/>
        </p:nvSpPr>
        <p:spPr>
          <a:xfrm>
            <a:off x="1273187" y="5430798"/>
            <a:ext cx="6654037" cy="1016506"/>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Memberi manfaat kepada golongan susah</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3" name="Right Arrow 12"/>
          <p:cNvSpPr/>
          <p:nvPr/>
        </p:nvSpPr>
        <p:spPr>
          <a:xfrm>
            <a:off x="2682633" y="2356314"/>
            <a:ext cx="527116" cy="635858"/>
          </a:xfrm>
          <a:prstGeom prst="rightArrow">
            <a:avLst/>
          </a:prstGeom>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4" name="Flowchart: Extract 13"/>
          <p:cNvSpPr/>
          <p:nvPr/>
        </p:nvSpPr>
        <p:spPr>
          <a:xfrm rot="5400000">
            <a:off x="1668996" y="1466207"/>
            <a:ext cx="621516" cy="408470"/>
          </a:xfrm>
          <a:prstGeom prst="flowChartExtra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15" name="Flowchart: Extract 14"/>
          <p:cNvSpPr/>
          <p:nvPr/>
        </p:nvSpPr>
        <p:spPr>
          <a:xfrm rot="5400000">
            <a:off x="5151277" y="1486805"/>
            <a:ext cx="621516" cy="408470"/>
          </a:xfrm>
          <a:prstGeom prst="flowChartExtra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
        <p:nvSpPr>
          <p:cNvPr id="16" name="Flowchart: Extract 15"/>
          <p:cNvSpPr/>
          <p:nvPr/>
        </p:nvSpPr>
        <p:spPr>
          <a:xfrm rot="5400000">
            <a:off x="815794" y="4309143"/>
            <a:ext cx="621516" cy="408470"/>
          </a:xfrm>
          <a:prstGeom prst="flowChartExtract">
            <a:avLst/>
          </a:prstGeom>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17" name="Rounded Rectangle 16"/>
          <p:cNvSpPr/>
          <p:nvPr/>
        </p:nvSpPr>
        <p:spPr>
          <a:xfrm>
            <a:off x="2866999" y="3220998"/>
            <a:ext cx="4295801" cy="604391"/>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i-FI"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Contoh :  Ternakan, Emas Perak, Perniagaan DLL.</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8" name="Right Arrow 17"/>
          <p:cNvSpPr/>
          <p:nvPr/>
        </p:nvSpPr>
        <p:spPr>
          <a:xfrm>
            <a:off x="2669642" y="3194740"/>
            <a:ext cx="527116" cy="635858"/>
          </a:xfrm>
          <a:prstGeom prst="rightArrow">
            <a:avLst/>
          </a:prstGeom>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19" name="Straight Connector 18"/>
          <p:cNvCxnSpPr/>
          <p:nvPr/>
        </p:nvCxnSpPr>
        <p:spPr>
          <a:xfrm flipH="1">
            <a:off x="3048000" y="782598"/>
            <a:ext cx="1492696" cy="685800"/>
          </a:xfrm>
          <a:prstGeom prst="line">
            <a:avLst/>
          </a:prstGeom>
          <a:ln>
            <a:solidFill>
              <a:srgbClr val="00B0F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a:off x="4518661" y="778377"/>
            <a:ext cx="1473817" cy="690021"/>
          </a:xfrm>
          <a:prstGeom prst="line">
            <a:avLst/>
          </a:prstGeom>
          <a:ln>
            <a:solidFill>
              <a:srgbClr val="00B0F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286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66800" y="1007804"/>
            <a:ext cx="4953000" cy="70750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Ganjaran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berlipat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ganda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152400" y="1007804"/>
            <a:ext cx="533400" cy="707504"/>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3200" dirty="0"/>
          </a:p>
        </p:txBody>
      </p:sp>
      <p:sp>
        <p:nvSpPr>
          <p:cNvPr id="6" name="Rectangle 1"/>
          <p:cNvSpPr>
            <a:spLocks noChangeArrowheads="1"/>
          </p:cNvSpPr>
          <p:nvPr/>
        </p:nvSpPr>
        <p:spPr bwMode="auto">
          <a:xfrm>
            <a:off x="76200" y="4861500"/>
            <a:ext cx="8991600" cy="1631216"/>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000" i="1" dirty="0"/>
              <a:t>“Bandingan perbelanjaan derma orang-orang yang membelanjakan hartanya pada jalan Allah, sama seperti sebiji benih yang tumbuh menerbitkan tujuh tangkai, tiap-tiap tangkai itu pula mengandungi seratus biji. Dan ingatlah, Allah akan melipatgandakan pahala bagi sesiapa yang </a:t>
            </a:r>
            <a:r>
              <a:rPr lang="ms-MY" sz="2000" i="1" dirty="0" err="1"/>
              <a:t>dikehendaki-Nya</a:t>
            </a:r>
            <a:r>
              <a:rPr lang="ms-MY" sz="2000" i="1" dirty="0"/>
              <a:t> dan Allah amat luas rahmat </a:t>
            </a:r>
            <a:r>
              <a:rPr lang="ms-MY" sz="2000" i="1" dirty="0" err="1"/>
              <a:t>kurnia-Nya</a:t>
            </a:r>
            <a:r>
              <a:rPr lang="ms-MY" sz="2000" i="1" dirty="0"/>
              <a:t>, lagi meliputi ilmu </a:t>
            </a:r>
            <a:r>
              <a:rPr lang="ms-MY" sz="2000" i="1" dirty="0" err="1"/>
              <a:t>pengetahuan-Nya</a:t>
            </a:r>
            <a:r>
              <a:rPr lang="ms-MY" sz="2000" i="1" dirty="0"/>
              <a:t>.” </a:t>
            </a:r>
            <a:endPar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533400" y="1541204"/>
            <a:ext cx="5029200" cy="1066800"/>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Baqarah, ayat 261</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6719" y="2608004"/>
            <a:ext cx="9144000" cy="2123658"/>
          </a:xfrm>
          <a:prstGeom prst="rect">
            <a:avLst/>
          </a:prstGeom>
          <a:solidFill>
            <a:schemeClr val="bg2">
              <a:lumMod val="90000"/>
              <a:alpha val="46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مَّثَلُ الَّذِينَ يُنفِقُونَ أَمْوَالَهُمْ فِي سَبِيلِ اللَّهِ كَمَثَلِ حَبَّةٍ أَنبَتَتْ سَبْعَ سَنَابِلَ فِي كُلِّ سُنبُلَةٍ مِّائَةُ حَبَّةٍ ۗ وَاللَّهُ يُضَاعِفُ لِمَن يَشَاءُ ۗ وَاللَّهُ وَاسِعٌ عَلِيمٌ</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286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66800" y="1084004"/>
            <a:ext cx="4953000" cy="70750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Menghapuskan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kesalahan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lalu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152400" y="1084004"/>
            <a:ext cx="533400" cy="707504"/>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3200" dirty="0"/>
          </a:p>
        </p:txBody>
      </p:sp>
      <p:sp>
        <p:nvSpPr>
          <p:cNvPr id="6" name="Rectangle 1"/>
          <p:cNvSpPr>
            <a:spLocks noChangeArrowheads="1"/>
          </p:cNvSpPr>
          <p:nvPr/>
        </p:nvSpPr>
        <p:spPr bwMode="auto">
          <a:xfrm>
            <a:off x="76200" y="4894004"/>
            <a:ext cx="8991600" cy="1015663"/>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000" i="1" dirty="0"/>
              <a:t>“</a:t>
            </a:r>
            <a:r>
              <a:rPr lang="ms-MY" sz="2000" i="1" dirty="0" err="1"/>
              <a:t>Mahukah</a:t>
            </a:r>
            <a:r>
              <a:rPr lang="ms-MY" sz="2000" i="1" dirty="0"/>
              <a:t> kamu aku tunjukkan pintu-pintu kebaikan? Puasa itu perisai, sedekah itu menghapuskan kesalahan sebagaimana air memadamkan api dan seseorang yang bangun bersolat di waktu tengah malam”. (</a:t>
            </a:r>
            <a:r>
              <a:rPr lang="ms-MY" sz="2000" i="1" dirty="0" err="1"/>
              <a:t>H.R.</a:t>
            </a:r>
            <a:r>
              <a:rPr lang="ms-MY" sz="2000" i="1" dirty="0"/>
              <a:t> </a:t>
            </a:r>
            <a:r>
              <a:rPr lang="ms-MY" sz="2000" i="1" dirty="0" err="1"/>
              <a:t>Tirmizi</a:t>
            </a:r>
            <a:r>
              <a:rPr lang="ms-MY" sz="2000" i="1" dirty="0"/>
              <a:t>)</a:t>
            </a:r>
            <a:endPar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533400" y="1998404"/>
            <a:ext cx="5029200" cy="1066800"/>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0" y="3097232"/>
            <a:ext cx="9144000" cy="1415772"/>
          </a:xfrm>
          <a:prstGeom prst="rect">
            <a:avLst/>
          </a:prstGeom>
          <a:solidFill>
            <a:schemeClr val="bg2">
              <a:lumMod val="90000"/>
              <a:alpha val="49000"/>
            </a:schemeClr>
          </a:solidFill>
        </p:spPr>
        <p:txBody>
          <a:bodyPr wrap="square">
            <a:spAutoFit/>
          </a:bodyPr>
          <a:lstStyle/>
          <a:p>
            <a:pPr algn="ctr" rtl="1"/>
            <a:r>
              <a:rPr lang="ar-SA"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أَلَا </a:t>
            </a:r>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أَدُلُّكَ عَلَى أَبْوَابِ </a:t>
            </a:r>
            <a:r>
              <a:rPr lang="ar-SA"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الْخَيْرِ؟ </a:t>
            </a:r>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الصَّوْمُ جُنَّةٌ، وَالصَّدَقَةُ تُطْفِئُ الْخَطِيئَةَ كَمَا يُطْفِئُ الْمَاءُ </a:t>
            </a:r>
            <a:r>
              <a:rPr lang="ar-SA"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النَّارَ، وَصَلَاةُ </a:t>
            </a:r>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الرَّجُلِ فِي جَوْفِ اللَّيْلِ.</a:t>
            </a:r>
            <a:endParaRPr lang="ms-MY" sz="43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286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66800" y="1007804"/>
            <a:ext cx="4953000" cy="70750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berteduh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naungan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sedekahnya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152400" y="1007804"/>
            <a:ext cx="533400" cy="707504"/>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3200" dirty="0"/>
          </a:p>
        </p:txBody>
      </p:sp>
      <p:sp>
        <p:nvSpPr>
          <p:cNvPr id="6" name="Rectangle 1"/>
          <p:cNvSpPr>
            <a:spLocks noChangeArrowheads="1"/>
          </p:cNvSpPr>
          <p:nvPr/>
        </p:nvSpPr>
        <p:spPr bwMode="auto">
          <a:xfrm>
            <a:off x="76200" y="4910137"/>
            <a:ext cx="8991600" cy="830997"/>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nn-NO" sz="2400" i="1" dirty="0"/>
              <a:t>“Tiap-tiap seoarang akan berteduh di bawah naungan sedekahnya sehingga selesai dihukum di kalangan manusia”.</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533400" y="1922204"/>
            <a:ext cx="5029200" cy="1066800"/>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0" y="3021032"/>
            <a:ext cx="9144000" cy="754053"/>
          </a:xfrm>
          <a:prstGeom prst="rect">
            <a:avLst/>
          </a:prstGeom>
          <a:solidFill>
            <a:schemeClr val="bg2">
              <a:lumMod val="90000"/>
              <a:alpha val="50000"/>
            </a:schemeClr>
          </a:solidFill>
        </p:spPr>
        <p:txBody>
          <a:bodyPr wrap="square">
            <a:spAutoFit/>
          </a:bodyPr>
          <a:lstStyle/>
          <a:p>
            <a:pPr algn="ctr" rtl="1"/>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امْرِئٍ فِي ظِلِّ صَدَقَتِهِ حَتَّى يُقْضَى بَيْنَ النَّاسِ </a:t>
            </a:r>
            <a:r>
              <a:rPr lang="ar-SA" sz="2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الإمام أحمد)</a:t>
            </a:r>
            <a:endParaRPr lang="ms-MY" sz="28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286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66800" y="1084004"/>
            <a:ext cx="4953000" cy="70750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Malaikat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berdoa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152400" y="1084004"/>
            <a:ext cx="533400" cy="707504"/>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3200" dirty="0"/>
          </a:p>
        </p:txBody>
      </p:sp>
      <p:sp>
        <p:nvSpPr>
          <p:cNvPr id="6" name="Rectangle 1"/>
          <p:cNvSpPr>
            <a:spLocks noChangeArrowheads="1"/>
          </p:cNvSpPr>
          <p:nvPr/>
        </p:nvSpPr>
        <p:spPr bwMode="auto">
          <a:xfrm>
            <a:off x="76200" y="4432340"/>
            <a:ext cx="8991600" cy="1938992"/>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nn-NO" sz="2400" i="1" dirty="0"/>
              <a:t>“Setiap subuh, dua Malaikat turun lalu berdoa untuk para hamba Allah dengan berkata: Ya Allah berikanlah gantian kepada orang yang berinfaq (pada jalan Allah) dan berkata pula Malaikat yang kedua: Ya Allah berikanlah kemusnahan kepada orang yang menahankan hartanya dari jalan Allah (kedekut)”. </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533400" y="1998404"/>
            <a:ext cx="5029200" cy="1066800"/>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0" y="3097232"/>
            <a:ext cx="9144000" cy="1415772"/>
          </a:xfrm>
          <a:prstGeom prst="rect">
            <a:avLst/>
          </a:prstGeom>
          <a:solidFill>
            <a:schemeClr val="bg2">
              <a:lumMod val="90000"/>
              <a:alpha val="49000"/>
            </a:schemeClr>
          </a:solidFill>
        </p:spPr>
        <p:txBody>
          <a:bodyPr wrap="square">
            <a:spAutoFit/>
          </a:bodyPr>
          <a:lstStyle/>
          <a:p>
            <a:pPr algn="ctr" rtl="1"/>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مِنْ يَوْمٍ يُصْبِحُ الْعِبَادُ فِيْهِ إِلَّا مَلَكَانِ يَنْزِلَانِ فَيَقُوْلُ أَحَدُهُمَا: اَللَّهُمَّ أَعْطِ مُنْفِقًا خَلَفًا، وَيَقُوْلُ الْآخَرُ: اَللَّهُمَّ أَعْطِ مُمْسِكًا تَلَفًا. </a:t>
            </a:r>
            <a:endParaRPr lang="ms-MY" sz="28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52400"/>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meminta-minta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5400" y="1359931"/>
            <a:ext cx="7620000" cy="962000"/>
          </a:xfrm>
          <a:prstGeom prst="roundRect">
            <a:avLst>
              <a:gd name="adj" fmla="val 0"/>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Gugur</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daging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mukanya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1"/>
          <p:cNvSpPr>
            <a:spLocks noChangeArrowheads="1"/>
          </p:cNvSpPr>
          <p:nvPr/>
        </p:nvSpPr>
        <p:spPr bwMode="auto">
          <a:xfrm>
            <a:off x="76200" y="5048071"/>
            <a:ext cx="8991600" cy="1200329"/>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“Seseorang yang sentiasa meminta-minta kepada orang lain sehingga ia akan datang pada hari kiamat dalam keadaan tidak ada sepotong daging pun di wajahnya.”</a:t>
            </a:r>
            <a:r>
              <a:rPr lang="ms-MY" sz="2400" dirty="0"/>
              <a:t> </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533400" y="2244803"/>
            <a:ext cx="5029200" cy="1066800"/>
          </a:xfrm>
          <a:prstGeom prst="rightArrow">
            <a:avLst>
              <a:gd name="adj1" fmla="val 52970"/>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i-FI"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3188731"/>
            <a:ext cx="9144000" cy="1415772"/>
          </a:xfrm>
          <a:prstGeom prst="rect">
            <a:avLst/>
          </a:prstGeom>
          <a:noFill/>
        </p:spPr>
        <p:txBody>
          <a:bodyPr wrap="square">
            <a:spAutoFit/>
          </a:bodyPr>
          <a:lstStyle/>
          <a:p>
            <a:pPr algn="ctr" rtl="1"/>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يَزَالُ الرَّجُلُ يَسْأَلُ النَّاسَ، حَتَّىٰ يَأْتِيَ يَوْمَ الْقِيَامَةِ لَيْسَ فِيْ وَجْهِهِ مُزْعَةُ </a:t>
            </a:r>
            <a:r>
              <a:rPr lang="ar-SA"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لَحْمٍ.</a:t>
            </a:r>
            <a:r>
              <a:rPr lang="en-US"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2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2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البخاري)</a:t>
            </a:r>
            <a:endParaRPr lang="ms-MY" sz="1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Flowchart: Extract 7"/>
          <p:cNvSpPr/>
          <p:nvPr/>
        </p:nvSpPr>
        <p:spPr>
          <a:xfrm>
            <a:off x="533400" y="1404138"/>
            <a:ext cx="914400" cy="793993"/>
          </a:xfrm>
          <a:prstGeom prst="flowChartExtra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400" dirty="0"/>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28600"/>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meminta-minta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5400" y="1327665"/>
            <a:ext cx="7620000" cy="962000"/>
          </a:xfrm>
          <a:prstGeom prst="roundRect">
            <a:avLst>
              <a:gd name="adj" fmla="val 0"/>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Meminta-minta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kaya –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meminta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api</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1"/>
          <p:cNvSpPr>
            <a:spLocks noChangeArrowheads="1"/>
          </p:cNvSpPr>
          <p:nvPr/>
        </p:nvSpPr>
        <p:spPr bwMode="auto">
          <a:xfrm>
            <a:off x="76200" y="4831140"/>
            <a:ext cx="8991600" cy="1569660"/>
          </a:xfrm>
          <a:prstGeom prst="rect">
            <a:avLst/>
          </a:prstGeom>
          <a:solidFill>
            <a:schemeClr val="bg1">
              <a:alpha val="98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“Sesiapa yang meminta harta dari orang lain untuk menjadi kaya, maka sesungguhnya, ia hanyalah meminta bara api, oleh itu maka </a:t>
            </a:r>
            <a:r>
              <a:rPr lang="ms-MY" sz="2400" i="1" dirty="0" err="1"/>
              <a:t>silakanlah</a:t>
            </a:r>
            <a:r>
              <a:rPr lang="ms-MY" sz="2400" i="1" dirty="0"/>
              <a:t> sama ada hendak meminta sedikit bara api atau banyak bara api”. </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533400" y="2212537"/>
            <a:ext cx="5029200" cy="1066800"/>
          </a:xfrm>
          <a:prstGeom prst="rightArrow">
            <a:avLst>
              <a:gd name="adj1" fmla="val 52970"/>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i-FI"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3308628"/>
            <a:ext cx="9144000" cy="1415772"/>
          </a:xfrm>
          <a:prstGeom prst="rect">
            <a:avLst/>
          </a:prstGeom>
          <a:solidFill>
            <a:schemeClr val="bg2">
              <a:lumMod val="90000"/>
              <a:alpha val="48000"/>
            </a:schemeClr>
          </a:solidFill>
        </p:spPr>
        <p:txBody>
          <a:bodyPr wrap="square">
            <a:spAutoFit/>
          </a:bodyPr>
          <a:lstStyle/>
          <a:p>
            <a:pPr algn="ctr" rtl="1"/>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سَأَلَ النَّاسَ أَمْوَالَهُمْ تَكَثُّرًا، فَإِنَّمَا يَسْأَلُ جَمْرًا، </a:t>
            </a:r>
            <a:endParaRPr lang="en-US"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فَلْيَسْتَقِلَّ </a:t>
            </a:r>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 لِيَسْتَكْثِرْ </a:t>
            </a:r>
            <a:r>
              <a:rPr lang="ar-SA"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ms-MY" sz="105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Flowchart: Extract 7"/>
          <p:cNvSpPr/>
          <p:nvPr/>
        </p:nvSpPr>
        <p:spPr>
          <a:xfrm>
            <a:off x="533400" y="1371872"/>
            <a:ext cx="914400" cy="793993"/>
          </a:xfrm>
          <a:prstGeom prst="flowChartExtra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400" dirty="0"/>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762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Munafiqun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47336"/>
            <a:ext cx="9144000" cy="1384995"/>
          </a:xfrm>
          <a:prstGeom prst="rect">
            <a:avLst/>
          </a:prstGeom>
          <a:solidFill>
            <a:schemeClr val="bg2">
              <a:lumMod val="90000"/>
              <a:alpha val="52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وَأَنفِقُوا مِن مَّا رَزَقْنَاكُم مِّن قَبْلِ أَن يَأْتِيَ أَحَدَكُمُ الْمَوْتُ فَيَقُولَ رَبِّ لَوْلَا أَخَّرْتَنِي إِلَىٰ أَجَلٍ قَرِيبٍ فَأَصَّدَّقَ وَأَكُن مِّنَ الصَّالِحِينَ </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3620631"/>
            <a:ext cx="9144000" cy="224676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belanjakanlah (</a:t>
            </a:r>
            <a:r>
              <a:rPr lang="ms-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dermakanlah</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sebahagian daripada rezeki yang Kami berikan kepada kamu sebelum seseorang daripada kamu sampai ajal maut kepadanya, (kalau tidak) maka ia (pada saat itu) akan merayu dengan berkata: Wahai </a:t>
            </a:r>
            <a:r>
              <a:rPr lang="ms-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Tuhanku</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alangkah baiknya kalau Engkau lambatkan kedatangan ajal </a:t>
            </a:r>
            <a:r>
              <a:rPr lang="ms-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matiku</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ke suatu masa yang sedikit saja lagi, supaya aku dapat bersedekah dan dapat pula aku menjadi orang yang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soleh. </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66220"/>
            <a:ext cx="9144000" cy="2015936"/>
          </a:xfrm>
          <a:prstGeom prst="rect">
            <a:avLst/>
          </a:prstGeom>
          <a:solidFill>
            <a:schemeClr val="bg2">
              <a:lumMod val="90000"/>
              <a:alpha val="53000"/>
            </a:schemeClr>
          </a:solidFill>
        </p:spPr>
        <p:txBody>
          <a:bodyPr wrap="square">
            <a:spAutoFit/>
          </a:bodyPr>
          <a:lstStyle/>
          <a:p>
            <a:pPr algn="ctr" rtl="1"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4111516"/>
            <a:ext cx="8286808" cy="132343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048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 y="1676400"/>
            <a:ext cx="9144032" cy="3477875"/>
          </a:xfrm>
          <a:prstGeom prst="rect">
            <a:avLst/>
          </a:prstGeom>
          <a:solidFill>
            <a:schemeClr val="bg2">
              <a:lumMod val="90000"/>
              <a:alpha val="51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4411553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300393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304800"/>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81147"/>
            <a:ext cx="9144000" cy="2215991"/>
          </a:xfrm>
          <a:prstGeom prst="rect">
            <a:avLst/>
          </a:prstGeom>
          <a:solidFill>
            <a:schemeClr val="bg2">
              <a:lumMod val="90000"/>
              <a:alpha val="48000"/>
            </a:schemeClr>
          </a:solidFill>
          <a:ln>
            <a:noFill/>
          </a:ln>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04800" y="4310534"/>
            <a:ext cx="8572528" cy="1077218"/>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94808"/>
            <a:ext cx="9144000" cy="1754326"/>
          </a:xfrm>
          <a:prstGeom prst="rect">
            <a:avLst/>
          </a:prstGeom>
          <a:solidFill>
            <a:schemeClr val="bg2">
              <a:lumMod val="90000"/>
              <a:alpha val="4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وَأَشْهَدُ أَنَّ مُحَمَّدًا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66640" y="1674674"/>
            <a:ext cx="8572560" cy="2308324"/>
          </a:xfrm>
          <a:prstGeom prst="rect">
            <a:avLst/>
          </a:prstGeom>
          <a:solidFill>
            <a:schemeClr val="bg2">
              <a:lumMod val="90000"/>
              <a:alpha val="49000"/>
            </a:schemeClr>
          </a:solidFill>
        </p:spPr>
        <p:txBody>
          <a:bodyPr wrap="square">
            <a:spAutoFit/>
          </a:bodyPr>
          <a:lstStyle/>
          <a:p>
            <a:pPr algn="ctr" rtl="1"/>
            <a:r>
              <a:rPr lang="ar-SA" sz="4800" b="1" dirty="0">
                <a:solidFill>
                  <a:srgbClr val="FFFF00"/>
                </a:solidFill>
                <a:effectLst>
                  <a:glow rad="101600">
                    <a:schemeClr val="tx1">
                      <a:alpha val="60000"/>
                    </a:schemeClr>
                  </a:glow>
                </a:effectLst>
                <a:cs typeface="Traditional Arabic" pitchFamily="2" charset="-78"/>
              </a:rPr>
              <a:t>اللَّهُمَّ صَلِّ وَسَلِّمْ عَلَى هَذَا النَّبِيَّ الْكَرِيْمِ سَيِّدِنَا مُحَمَّدٍ وَعَلَى آلِهِ وَصَحْبِهِ وَمَنْ تَبِعَهُمْ بِإِحْسَانٍ ِإلَى يَوْمِ الدِّيْنِ. </a:t>
            </a:r>
            <a:endParaRPr lang="ms-MY" sz="48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052369"/>
            <a:ext cx="8286808" cy="2092881"/>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1524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72270"/>
            <a:ext cx="9144000" cy="830997"/>
          </a:xfrm>
          <a:prstGeom prst="rect">
            <a:avLst/>
          </a:prstGeom>
          <a:solidFill>
            <a:schemeClr val="bg2">
              <a:lumMod val="90000"/>
              <a:alpha val="51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أُوْصِيْكُمْ وَإِيَّايَ بِتَقْوَى اللهِ، فَقَدْ فَازَ الْمُتَّقُوْنَ.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52400" y="4305180"/>
            <a:ext cx="8839200" cy="1292662"/>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286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Perbanyakkan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990600" y="1793304"/>
            <a:ext cx="7084142" cy="1071736"/>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berhajat</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kepadaNya</a:t>
            </a:r>
            <a:endParaRPr lang="ms-MY"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990600" y="3088208"/>
            <a:ext cx="7084142" cy="1071736"/>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Senjata orang beriman</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990600" y="4312840"/>
            <a:ext cx="7084142" cy="1071736"/>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 kasih kepada orang yang suka berdoa</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70205448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84371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657" y="1498569"/>
            <a:ext cx="9144000" cy="1569660"/>
          </a:xfrm>
          <a:prstGeom prst="rect">
            <a:avLst/>
          </a:prstGeom>
          <a:solidFill>
            <a:schemeClr val="bg2">
              <a:lumMod val="90000"/>
              <a:alpha val="51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 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696831"/>
            <a:ext cx="8643998" cy="2092881"/>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endParaRPr lang="en-US" sz="26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62593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لْمُسْلِمِيْنَ 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وَالأَمْوَات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37774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4690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604071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173305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27055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94862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957931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451137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914400"/>
            <a:ext cx="8856984" cy="5401479"/>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rPr>
              <a:t>25</a:t>
            </a:r>
            <a:r>
              <a:rPr lang="en-MY" sz="1400" b="1" dirty="0" smtClean="0">
                <a:solidFill>
                  <a:prstClr val="black"/>
                </a:solidFill>
                <a:effectLst>
                  <a:outerShdw blurRad="38100" dist="38100" dir="2700000" algn="tl">
                    <a:srgbClr val="000000">
                      <a:alpha val="43137"/>
                    </a:srgbClr>
                  </a:outerShdw>
                </a:effectLst>
                <a:cs typeface="Arial" charset="0"/>
              </a:rPr>
              <a:t>/0</a:t>
            </a:r>
            <a:r>
              <a:rPr lang="ar-SA" sz="1400" b="1" dirty="0" smtClean="0">
                <a:solidFill>
                  <a:prstClr val="black"/>
                </a:solidFill>
                <a:effectLst>
                  <a:outerShdw blurRad="38100" dist="38100" dir="2700000" algn="tl">
                    <a:srgbClr val="000000">
                      <a:alpha val="43137"/>
                    </a:srgbClr>
                  </a:outerShdw>
                </a:effectLst>
              </a:rPr>
              <a:t>5</a:t>
            </a:r>
            <a:r>
              <a:rPr lang="en-MY" sz="1400" b="1" dirty="0" smtClean="0">
                <a:solidFill>
                  <a:prstClr val="black"/>
                </a:solidFill>
                <a:effectLst>
                  <a:outerShdw blurRad="38100" dist="38100" dir="2700000" algn="tl">
                    <a:srgbClr val="000000">
                      <a:alpha val="43137"/>
                    </a:srgbClr>
                  </a:outerShdw>
                </a:effectLst>
                <a:cs typeface="Arial" charset="0"/>
              </a:rPr>
              <a:t>/2018</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r>
              <a:rPr lang="en-US"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TANGAN YANG MEMBERI LEBIH MULAI  DARI  TANGAN YANG MENERIMA</a:t>
            </a:r>
            <a:r>
              <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US"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SANGAT MENGGALAKKAN UMMATNYA MEMBANTU GOLONGAN MISKIN MELALUI KEWAJIPAN BERZAKAT DAN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BERSEDEKAH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SERTA MENGANGKAT MEREKA SEBAGAI UMMAT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MULIA</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ZAKAT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WAJIB DIBAYAR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MAIDAM MELALUI AMIL BERTAULIAH ATAU DI KAUNTER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ZAKAT</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BERSEDEKAH PULA ADALAH SUNAT,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NAMUN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TERDAPAT RAMAI ORANG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TIDAK PRIHATIN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KEPADA  AMALAN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MULIA INI</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AMALAN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BERSEDEKAH SANGAT MEMBERI MANFAAT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PENYUMBANG, DI ANTARANYA</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   GANJARAN PAHALA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LEBIH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DARIPADA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700 KALI GANDA BAGI SETIAP UNIT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SEDEKAH YANG DIBERIKAN.</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ii.  ALLAH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MENGHAPUSKAN KESALAHAN LALU</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iii. MENDAPAT PERLINDUNGAN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 PADANG MAHSYAR</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iv. MALAIKAT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BERDOA BAGINYA SETIAP HARI BERSEDAKAH</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4. ISLAM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TIDAK MENGGALAKKAN PERBUATAN MEMINTA-MINTA MALAHAN AKAN MENDAPAT KESAN DAHSYAT JIKA DILAKUKAN TANPA KEPERLUAN SEPERTI MUKA TANPA DAGING DAN MEMINTA BARA API DI AKHIRAT KELAK.</a:t>
            </a: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endParaRPr lang="en-US" sz="7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487154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663498"/>
            <a:ext cx="8572560" cy="1754326"/>
          </a:xfrm>
          <a:prstGeom prst="rect">
            <a:avLst/>
          </a:prstGeom>
          <a:solidFill>
            <a:schemeClr val="bg2">
              <a:lumMod val="90000"/>
              <a:alpha val="51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1000" y="3990455"/>
            <a:ext cx="8439208" cy="1815882"/>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762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991097"/>
            <a:ext cx="8763000" cy="861774"/>
          </a:xfrm>
          <a:prstGeom prst="rect">
            <a:avLst/>
          </a:prstGeom>
          <a:solidFill>
            <a:schemeClr val="bg2">
              <a:lumMod val="90000"/>
              <a:alpha val="52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مُسْلِمُوْنَ.</a:t>
            </a:r>
            <a:endParaRPr lang="ms-MY" sz="5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4208100"/>
            <a:ext cx="8610600" cy="1692771"/>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sv-SE"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Tingkatkanlah ketaatan dan ketakwaan kepada Allah s.w.t dengan sebenar-benar takwa dan jangan kamu mati melainkan kamu berada dalam keadaan Islam. </a:t>
            </a:r>
            <a:endPar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060" y="8120"/>
            <a:ext cx="9139940" cy="6849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762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254</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906250"/>
            <a:ext cx="9144000" cy="1446550"/>
          </a:xfrm>
          <a:prstGeom prst="rect">
            <a:avLst/>
          </a:prstGeom>
          <a:solidFill>
            <a:schemeClr val="bg2">
              <a:lumMod val="90000"/>
              <a:alpha val="51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يَاأَيُّهَا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الَّذِينَ آمَنُوا أَنفِقُوا مِمَّا رَزَقْنَاكُم مِّن قَبْلِ أَن يَأْتِيَ يَوْمٌ لَّا بَيْعٌ فِيهِ وَلَا خُلَّةٌ وَلَا شَفَاعَةٌ ۗ وَالْكَافِرُونَ هُمُ الظَّالِمُونَ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191000"/>
            <a:ext cx="9144000" cy="193899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 orang-orang yang beriman! Sebarkanlah sebahagian dari apa yang telah kami berikan kepada kamu, sebelum tibanya hari Kiamat yang tidak ada jual beli padanya dan tidak ada kawan teman yang memberi manfaat, serta tidak ada pula pertolongan syafaat. Dan orang-orang kafir mereka itulah orang-orang yang zalim”.</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36293" y="228600"/>
            <a:ext cx="87553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Sumbangan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Bermakna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86259" y="3893760"/>
            <a:ext cx="6855373" cy="782087"/>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Bantu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kesempitan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533400" y="1607760"/>
            <a:ext cx="7239226" cy="1605881"/>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 tangan yang diberi, mampu mengukir senyuman penerima</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77688"/>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 Imran,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92</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30050"/>
            <a:ext cx="9144000" cy="1446550"/>
          </a:xfrm>
          <a:prstGeom prst="rect">
            <a:avLst/>
          </a:prstGeom>
          <a:solidFill>
            <a:schemeClr val="bg2">
              <a:lumMod val="90000"/>
              <a:alpha val="47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لَن تَنَالُوا الْبِرَّ حَتَّىٰ تُنفِقُوا مِمَّا تُحِبُّونَ ۚ وَمَا تُنفِقُوا مِن شَيْءٍ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فَإِنَّ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 بِهِ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عَلِيمٌ.</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419600"/>
            <a:ext cx="9144000" cy="163121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“Kamu tidak sekali-kali akan dapat mencapai hakikat kebajikan dan kebaktian yang sempurna sebelum kamu dermakan sebahagian dari apa yang kamu sayangi dan sesuatu apa jua yang kamu dermakan maka sesungguhnya Allah mengetahuinya”. </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041228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1743</Words>
  <Application>Microsoft Office PowerPoint</Application>
  <PresentationFormat>On-screen Show (4:3)</PresentationFormat>
  <Paragraphs>167</Paragraphs>
  <Slides>39</Slides>
  <Notes>0</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5</cp:revision>
  <dcterms:created xsi:type="dcterms:W3CDTF">2018-05-22T02:57:56Z</dcterms:created>
  <dcterms:modified xsi:type="dcterms:W3CDTF">2018-05-24T07:14:07Z</dcterms:modified>
</cp:coreProperties>
</file>